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6" r:id="rId6"/>
    <p:sldId id="260" r:id="rId7"/>
    <p:sldId id="265" r:id="rId8"/>
    <p:sldId id="261" r:id="rId9"/>
    <p:sldId id="262" r:id="rId10"/>
    <p:sldId id="264" r:id="rId11"/>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33" autoAdjust="0"/>
  </p:normalViewPr>
  <p:slideViewPr>
    <p:cSldViewPr>
      <p:cViewPr varScale="1">
        <p:scale>
          <a:sx n="68" d="100"/>
          <a:sy n="68" d="100"/>
        </p:scale>
        <p:origin x="-498" y="-90"/>
      </p:cViewPr>
      <p:guideLst>
        <p:guide orient="horz" pos="2160"/>
        <p:guide pos="2880"/>
      </p:guideLst>
    </p:cSldViewPr>
  </p:slideViewPr>
  <p:outlineViewPr>
    <p:cViewPr>
      <p:scale>
        <a:sx n="33" d="100"/>
        <a:sy n="33" d="100"/>
      </p:scale>
      <p:origin x="0" y="497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bg>
      <p:bgRef idx="1001">
        <a:schemeClr val="bg1"/>
      </p:bgRef>
    </p:bg>
    <p:spTree>
      <p:nvGrpSpPr>
        <p:cNvPr id="1" name=""/>
        <p:cNvGrpSpPr/>
        <p:nvPr/>
      </p:nvGrpSpPr>
      <p:grpSpPr>
        <a:xfrm>
          <a:off x="0" y="0"/>
          <a:ext cx="0" cy="0"/>
          <a:chOff x="0" y="0"/>
          <a:chExt cx="0" cy="0"/>
        </a:xfrm>
      </p:grpSpPr>
      <p:sp>
        <p:nvSpPr>
          <p:cNvPr id="8" name="Titlu 7"/>
          <p:cNvSpPr>
            <a:spLocks noGrp="1"/>
          </p:cNvSpPr>
          <p:nvPr>
            <p:ph type="ctrTitle"/>
          </p:nvPr>
        </p:nvSpPr>
        <p:spPr>
          <a:xfrm>
            <a:off x="2286000" y="3124200"/>
            <a:ext cx="6172200" cy="1894362"/>
          </a:xfrm>
        </p:spPr>
        <p:txBody>
          <a:bodyPr/>
          <a:lstStyle>
            <a:lvl1pPr>
              <a:defRPr b="1"/>
            </a:lvl1pPr>
          </a:lstStyle>
          <a:p>
            <a:r>
              <a:rPr kumimoji="0" lang="ro-RO" smtClean="0"/>
              <a:t>Faceți clic pentru a edita stilul de titlu Coordonator</a:t>
            </a:r>
            <a:endParaRPr kumimoji="0" lang="en-US"/>
          </a:p>
        </p:txBody>
      </p:sp>
      <p:sp>
        <p:nvSpPr>
          <p:cNvPr id="9" name="Subtitlu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o-RO" smtClean="0"/>
              <a:t>Faceți clic pentru editarea stilului de subtitlu al coordonatorului</a:t>
            </a:r>
            <a:endParaRPr kumimoji="0" lang="en-US"/>
          </a:p>
        </p:txBody>
      </p:sp>
      <p:sp>
        <p:nvSpPr>
          <p:cNvPr id="28" name="Substituent dată 27"/>
          <p:cNvSpPr>
            <a:spLocks noGrp="1"/>
          </p:cNvSpPr>
          <p:nvPr>
            <p:ph type="dt" sz="half" idx="10"/>
          </p:nvPr>
        </p:nvSpPr>
        <p:spPr bwMode="auto">
          <a:xfrm rot="5400000">
            <a:off x="7764621" y="1174097"/>
            <a:ext cx="2286000" cy="381000"/>
          </a:xfrm>
        </p:spPr>
        <p:txBody>
          <a:bodyPr/>
          <a:lstStyle/>
          <a:p>
            <a:fld id="{468BE2E2-6A28-4571-9159-E215CB017122}" type="datetimeFigureOut">
              <a:rPr lang="ro-RO" smtClean="0"/>
              <a:t>26.04.2010</a:t>
            </a:fld>
            <a:endParaRPr lang="ro-RO"/>
          </a:p>
        </p:txBody>
      </p:sp>
      <p:sp>
        <p:nvSpPr>
          <p:cNvPr id="17" name="Substituent subsol 16"/>
          <p:cNvSpPr>
            <a:spLocks noGrp="1"/>
          </p:cNvSpPr>
          <p:nvPr>
            <p:ph type="ftr" sz="quarter" idx="11"/>
          </p:nvPr>
        </p:nvSpPr>
        <p:spPr bwMode="auto">
          <a:xfrm rot="5400000">
            <a:off x="7077269" y="4181669"/>
            <a:ext cx="3657600" cy="384048"/>
          </a:xfrm>
        </p:spPr>
        <p:txBody>
          <a:bodyPr/>
          <a:lstStyle/>
          <a:p>
            <a:endParaRPr lang="ro-RO"/>
          </a:p>
        </p:txBody>
      </p:sp>
      <p:sp>
        <p:nvSpPr>
          <p:cNvPr id="10" name="Dreptunghi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reptunghi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reptunghi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reptunghi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drep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drep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drep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drep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drep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drep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reptunghi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ubstituent număr diapozitiv 28"/>
          <p:cNvSpPr>
            <a:spLocks noGrp="1"/>
          </p:cNvSpPr>
          <p:nvPr>
            <p:ph type="sldNum" sz="quarter" idx="12"/>
          </p:nvPr>
        </p:nvSpPr>
        <p:spPr bwMode="auto">
          <a:xfrm>
            <a:off x="1325544" y="4928702"/>
            <a:ext cx="609600" cy="517524"/>
          </a:xfrm>
        </p:spPr>
        <p:txBody>
          <a:bodyPr/>
          <a:lstStyle/>
          <a:p>
            <a:fld id="{9C78F4C3-FD3E-456A-A94E-81EB25E7D7B2}" type="slidenum">
              <a:rPr lang="ro-RO" smtClean="0"/>
              <a:t>‹#›</a:t>
            </a:fld>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468BE2E2-6A28-4571-9159-E215CB017122}" type="datetimeFigureOut">
              <a:rPr lang="ro-RO" smtClean="0"/>
              <a:t>26.04.2010</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C78F4C3-FD3E-456A-A94E-81EB25E7D7B2}"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9"/>
            <a:ext cx="1676400" cy="5851525"/>
          </a:xfrm>
        </p:spPr>
        <p:txBody>
          <a:bodyPr vert="eaVer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468BE2E2-6A28-4571-9159-E215CB017122}" type="datetimeFigureOut">
              <a:rPr lang="ro-RO" smtClean="0"/>
              <a:t>26.04.2010</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9C78F4C3-FD3E-456A-A94E-81EB25E7D7B2}"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8" name="Substituent conținut 7"/>
          <p:cNvSpPr>
            <a:spLocks noGrp="1"/>
          </p:cNvSpPr>
          <p:nvPr>
            <p:ph sz="quarter" idx="1"/>
          </p:nvPr>
        </p:nvSpPr>
        <p:spPr>
          <a:xfrm>
            <a:off x="457200" y="1600200"/>
            <a:ext cx="7467600" cy="4873752"/>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4"/>
          </p:nvPr>
        </p:nvSpPr>
        <p:spPr/>
        <p:txBody>
          <a:bodyPr rtlCol="0"/>
          <a:lstStyle/>
          <a:p>
            <a:fld id="{468BE2E2-6A28-4571-9159-E215CB017122}" type="datetimeFigureOut">
              <a:rPr lang="ro-RO" smtClean="0"/>
              <a:t>26.04.2010</a:t>
            </a:fld>
            <a:endParaRPr lang="ro-RO"/>
          </a:p>
        </p:txBody>
      </p:sp>
      <p:sp>
        <p:nvSpPr>
          <p:cNvPr id="9" name="Substituent număr diapozitiv 8"/>
          <p:cNvSpPr>
            <a:spLocks noGrp="1"/>
          </p:cNvSpPr>
          <p:nvPr>
            <p:ph type="sldNum" sz="quarter" idx="15"/>
          </p:nvPr>
        </p:nvSpPr>
        <p:spPr/>
        <p:txBody>
          <a:bodyPr rtlCol="0"/>
          <a:lstStyle/>
          <a:p>
            <a:fld id="{9C78F4C3-FD3E-456A-A94E-81EB25E7D7B2}" type="slidenum">
              <a:rPr lang="ro-RO" smtClean="0"/>
              <a:t>‹#›</a:t>
            </a:fld>
            <a:endParaRPr lang="ro-RO"/>
          </a:p>
        </p:txBody>
      </p:sp>
      <p:sp>
        <p:nvSpPr>
          <p:cNvPr id="10" name="Substituent subsol 9"/>
          <p:cNvSpPr>
            <a:spLocks noGrp="1"/>
          </p:cNvSpPr>
          <p:nvPr>
            <p:ph type="ftr" sz="quarter" idx="16"/>
          </p:nvPr>
        </p:nvSpPr>
        <p:spPr/>
        <p:txBody>
          <a:bodyPr rtlCol="0"/>
          <a:lstStyle/>
          <a:p>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bg>
      <p:bgRef idx="1001">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a:xfrm>
            <a:off x="2286000" y="2895600"/>
            <a:ext cx="6172200" cy="2053590"/>
          </a:xfrm>
        </p:spPr>
        <p:txBody>
          <a:bodyPr/>
          <a:lstStyle>
            <a:lvl1pPr algn="l">
              <a:buNone/>
              <a:defRPr sz="3000" b="1" cap="small" baseline="0"/>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o-RO" smtClean="0"/>
              <a:t>Faceți clic pentru a edita stilurile de text Coordonator</a:t>
            </a:r>
          </a:p>
        </p:txBody>
      </p:sp>
      <p:sp>
        <p:nvSpPr>
          <p:cNvPr id="4" name="Substituent dată 3"/>
          <p:cNvSpPr>
            <a:spLocks noGrp="1"/>
          </p:cNvSpPr>
          <p:nvPr>
            <p:ph type="dt" sz="half" idx="10"/>
          </p:nvPr>
        </p:nvSpPr>
        <p:spPr bwMode="auto">
          <a:xfrm rot="5400000">
            <a:off x="7763256" y="1170432"/>
            <a:ext cx="2286000" cy="381000"/>
          </a:xfrm>
        </p:spPr>
        <p:txBody>
          <a:bodyPr/>
          <a:lstStyle/>
          <a:p>
            <a:fld id="{468BE2E2-6A28-4571-9159-E215CB017122}" type="datetimeFigureOut">
              <a:rPr lang="ro-RO" smtClean="0"/>
              <a:t>26.04.2010</a:t>
            </a:fld>
            <a:endParaRPr lang="ro-RO"/>
          </a:p>
        </p:txBody>
      </p:sp>
      <p:sp>
        <p:nvSpPr>
          <p:cNvPr id="5" name="Substituent subsol 4"/>
          <p:cNvSpPr>
            <a:spLocks noGrp="1"/>
          </p:cNvSpPr>
          <p:nvPr>
            <p:ph type="ftr" sz="quarter" idx="11"/>
          </p:nvPr>
        </p:nvSpPr>
        <p:spPr bwMode="auto">
          <a:xfrm rot="5400000">
            <a:off x="7077456" y="4178808"/>
            <a:ext cx="3657600" cy="384048"/>
          </a:xfrm>
        </p:spPr>
        <p:txBody>
          <a:bodyPr/>
          <a:lstStyle/>
          <a:p>
            <a:endParaRPr lang="ro-RO"/>
          </a:p>
        </p:txBody>
      </p:sp>
      <p:sp>
        <p:nvSpPr>
          <p:cNvPr id="9" name="Dreptunghi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reptunghi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reptunghi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reptunghi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drep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drep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drep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drep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drep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reptunghi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drep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ubstituent număr diapozitiv 5"/>
          <p:cNvSpPr>
            <a:spLocks noGrp="1"/>
          </p:cNvSpPr>
          <p:nvPr>
            <p:ph type="sldNum" sz="quarter" idx="12"/>
          </p:nvPr>
        </p:nvSpPr>
        <p:spPr bwMode="auto">
          <a:xfrm>
            <a:off x="1340616" y="4928702"/>
            <a:ext cx="609600" cy="517524"/>
          </a:xfrm>
        </p:spPr>
        <p:txBody>
          <a:bodyPr/>
          <a:lstStyle/>
          <a:p>
            <a:fld id="{9C78F4C3-FD3E-456A-A94E-81EB25E7D7B2}" type="slidenum">
              <a:rPr lang="ro-RO" smtClean="0"/>
              <a:t>‹#›</a:t>
            </a:fld>
            <a:endParaRPr lang="ro-R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5" name="Substituent dată 4"/>
          <p:cNvSpPr>
            <a:spLocks noGrp="1"/>
          </p:cNvSpPr>
          <p:nvPr>
            <p:ph type="dt" sz="half" idx="10"/>
          </p:nvPr>
        </p:nvSpPr>
        <p:spPr/>
        <p:txBody>
          <a:bodyPr/>
          <a:lstStyle/>
          <a:p>
            <a:fld id="{468BE2E2-6A28-4571-9159-E215CB017122}" type="datetimeFigureOut">
              <a:rPr lang="ro-RO" smtClean="0"/>
              <a:t>26.04.2010</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9C78F4C3-FD3E-456A-A94E-81EB25E7D7B2}" type="slidenum">
              <a:rPr lang="ro-RO" smtClean="0"/>
              <a:t>‹#›</a:t>
            </a:fld>
            <a:endParaRPr lang="ro-RO"/>
          </a:p>
        </p:txBody>
      </p:sp>
      <p:sp>
        <p:nvSpPr>
          <p:cNvPr id="9" name="Substituent conținut 8"/>
          <p:cNvSpPr>
            <a:spLocks noGrp="1"/>
          </p:cNvSpPr>
          <p:nvPr>
            <p:ph sz="quarter" idx="1"/>
          </p:nvPr>
        </p:nvSpPr>
        <p:spPr>
          <a:xfrm>
            <a:off x="457200" y="1600200"/>
            <a:ext cx="3657600" cy="45720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1" name="Substituent conținut 10"/>
          <p:cNvSpPr>
            <a:spLocks noGrp="1"/>
          </p:cNvSpPr>
          <p:nvPr>
            <p:ph sz="quarter" idx="2"/>
          </p:nvPr>
        </p:nvSpPr>
        <p:spPr>
          <a:xfrm>
            <a:off x="4270248" y="1600200"/>
            <a:ext cx="3657600" cy="45720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7543800" cy="1143000"/>
          </a:xfrm>
        </p:spPr>
        <p:txBody>
          <a:bodyPr anchor="b"/>
          <a:lstStyle>
            <a:lvl1pPr>
              <a:defRPr/>
            </a:lvl1pPr>
          </a:lstStyle>
          <a:p>
            <a:r>
              <a:rPr kumimoji="0" lang="ro-RO" smtClean="0"/>
              <a:t>Faceți clic pentru a edita stilul de titlu Coordonator</a:t>
            </a:r>
            <a:endParaRPr kumimoji="0" lang="en-US"/>
          </a:p>
        </p:txBody>
      </p:sp>
      <p:sp>
        <p:nvSpPr>
          <p:cNvPr id="7" name="Substituent dată 6"/>
          <p:cNvSpPr>
            <a:spLocks noGrp="1"/>
          </p:cNvSpPr>
          <p:nvPr>
            <p:ph type="dt" sz="half" idx="10"/>
          </p:nvPr>
        </p:nvSpPr>
        <p:spPr/>
        <p:txBody>
          <a:bodyPr/>
          <a:lstStyle/>
          <a:p>
            <a:fld id="{468BE2E2-6A28-4571-9159-E215CB017122}" type="datetimeFigureOut">
              <a:rPr lang="ro-RO" smtClean="0"/>
              <a:t>26.04.2010</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9C78F4C3-FD3E-456A-A94E-81EB25E7D7B2}" type="slidenum">
              <a:rPr lang="ro-RO" smtClean="0"/>
              <a:t>‹#›</a:t>
            </a:fld>
            <a:endParaRPr lang="ro-RO"/>
          </a:p>
        </p:txBody>
      </p:sp>
      <p:sp>
        <p:nvSpPr>
          <p:cNvPr id="11" name="Substituent conținut 10"/>
          <p:cNvSpPr>
            <a:spLocks noGrp="1"/>
          </p:cNvSpPr>
          <p:nvPr>
            <p:ph sz="quarter" idx="2"/>
          </p:nvPr>
        </p:nvSpPr>
        <p:spPr>
          <a:xfrm>
            <a:off x="457200" y="2362200"/>
            <a:ext cx="3657600" cy="38862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3" name="Substituent conținut 12"/>
          <p:cNvSpPr>
            <a:spLocks noGrp="1"/>
          </p:cNvSpPr>
          <p:nvPr>
            <p:ph sz="quarter" idx="4"/>
          </p:nvPr>
        </p:nvSpPr>
        <p:spPr>
          <a:xfrm>
            <a:off x="4371975" y="2362200"/>
            <a:ext cx="3657600" cy="3886200"/>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12" name="Substituent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o-RO" smtClean="0"/>
              <a:t>Faceți clic pentru a edita stilurile de text Coordonator</a:t>
            </a:r>
          </a:p>
        </p:txBody>
      </p:sp>
      <p:sp>
        <p:nvSpPr>
          <p:cNvPr id="14" name="Substituent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o-RO" smtClean="0"/>
              <a:t>Faceți clic pentru a edita stilurile de text Coordonator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6" name="Substituent dată 5"/>
          <p:cNvSpPr>
            <a:spLocks noGrp="1"/>
          </p:cNvSpPr>
          <p:nvPr>
            <p:ph type="dt" sz="half" idx="10"/>
          </p:nvPr>
        </p:nvSpPr>
        <p:spPr/>
        <p:txBody>
          <a:bodyPr rtlCol="0"/>
          <a:lstStyle/>
          <a:p>
            <a:fld id="{468BE2E2-6A28-4571-9159-E215CB017122}" type="datetimeFigureOut">
              <a:rPr lang="ro-RO" smtClean="0"/>
              <a:t>26.04.2010</a:t>
            </a:fld>
            <a:endParaRPr lang="ro-RO"/>
          </a:p>
        </p:txBody>
      </p:sp>
      <p:sp>
        <p:nvSpPr>
          <p:cNvPr id="7" name="Substituent număr diapozitiv 6"/>
          <p:cNvSpPr>
            <a:spLocks noGrp="1"/>
          </p:cNvSpPr>
          <p:nvPr>
            <p:ph type="sldNum" sz="quarter" idx="11"/>
          </p:nvPr>
        </p:nvSpPr>
        <p:spPr/>
        <p:txBody>
          <a:bodyPr rtlCol="0"/>
          <a:lstStyle/>
          <a:p>
            <a:fld id="{9C78F4C3-FD3E-456A-A94E-81EB25E7D7B2}" type="slidenum">
              <a:rPr lang="ro-RO" smtClean="0"/>
              <a:t>‹#›</a:t>
            </a:fld>
            <a:endParaRPr lang="ro-RO"/>
          </a:p>
        </p:txBody>
      </p:sp>
      <p:sp>
        <p:nvSpPr>
          <p:cNvPr id="8" name="Substituent subsol 7"/>
          <p:cNvSpPr>
            <a:spLocks noGrp="1"/>
          </p:cNvSpPr>
          <p:nvPr>
            <p:ph type="ftr" sz="quarter" idx="12"/>
          </p:nvPr>
        </p:nvSpPr>
        <p:spPr/>
        <p:txBody>
          <a:bodyPr rtlCol="0"/>
          <a:lstStyle/>
          <a:p>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468BE2E2-6A28-4571-9159-E215CB017122}" type="datetimeFigureOut">
              <a:rPr lang="ro-RO" smtClean="0"/>
              <a:t>26.04.2010</a:t>
            </a:fld>
            <a:endParaRPr lang="ro-RO"/>
          </a:p>
        </p:txBody>
      </p:sp>
      <p:sp>
        <p:nvSpPr>
          <p:cNvPr id="3" name="Substituent subsol 2"/>
          <p:cNvSpPr>
            <a:spLocks noGrp="1"/>
          </p:cNvSpPr>
          <p:nvPr>
            <p:ph type="ftr" sz="quarter" idx="11"/>
          </p:nvPr>
        </p:nvSpPr>
        <p:spPr/>
        <p:txBody>
          <a:bodyPr/>
          <a:lstStyle/>
          <a:p>
            <a:endParaRPr lang="ro-RO"/>
          </a:p>
        </p:txBody>
      </p:sp>
      <p:sp>
        <p:nvSpPr>
          <p:cNvPr id="4" name="Substituent număr diapozitiv 3"/>
          <p:cNvSpPr>
            <a:spLocks noGrp="1"/>
          </p:cNvSpPr>
          <p:nvPr>
            <p:ph type="sldNum" sz="quarter" idx="12"/>
          </p:nvPr>
        </p:nvSpPr>
        <p:spPr/>
        <p:txBody>
          <a:bodyPr/>
          <a:lstStyle/>
          <a:p>
            <a:fld id="{9C78F4C3-FD3E-456A-A94E-81EB25E7D7B2}"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bg>
      <p:bgRef idx="1001">
        <a:schemeClr val="bg1"/>
      </p:bgRef>
    </p:bg>
    <p:spTree>
      <p:nvGrpSpPr>
        <p:cNvPr id="1" name=""/>
        <p:cNvGrpSpPr/>
        <p:nvPr/>
      </p:nvGrpSpPr>
      <p:grpSpPr>
        <a:xfrm>
          <a:off x="0" y="0"/>
          <a:ext cx="0" cy="0"/>
          <a:chOff x="0" y="0"/>
          <a:chExt cx="0" cy="0"/>
        </a:xfrm>
      </p:grpSpPr>
      <p:sp>
        <p:nvSpPr>
          <p:cNvPr id="10" name="Conector drep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u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o-RO" smtClean="0"/>
              <a:t>Faceți clic pentru a edita stilurile de text Coordonator</a:t>
            </a:r>
          </a:p>
        </p:txBody>
      </p:sp>
      <p:sp>
        <p:nvSpPr>
          <p:cNvPr id="8" name="Conector drep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drep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drep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reptunghi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drep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ubstituent conținut 17"/>
          <p:cNvSpPr>
            <a:spLocks noGrp="1"/>
          </p:cNvSpPr>
          <p:nvPr>
            <p:ph sz="quarter" idx="1"/>
          </p:nvPr>
        </p:nvSpPr>
        <p:spPr>
          <a:xfrm>
            <a:off x="304800" y="274320"/>
            <a:ext cx="5638800" cy="6327648"/>
          </a:xfrm>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21" name="Substituent dată 20"/>
          <p:cNvSpPr>
            <a:spLocks noGrp="1"/>
          </p:cNvSpPr>
          <p:nvPr>
            <p:ph type="dt" sz="half" idx="14"/>
          </p:nvPr>
        </p:nvSpPr>
        <p:spPr/>
        <p:txBody>
          <a:bodyPr rtlCol="0"/>
          <a:lstStyle/>
          <a:p>
            <a:fld id="{468BE2E2-6A28-4571-9159-E215CB017122}" type="datetimeFigureOut">
              <a:rPr lang="ro-RO" smtClean="0"/>
              <a:t>26.04.2010</a:t>
            </a:fld>
            <a:endParaRPr lang="ro-RO"/>
          </a:p>
        </p:txBody>
      </p:sp>
      <p:sp>
        <p:nvSpPr>
          <p:cNvPr id="22" name="Substituent număr diapozitiv 21"/>
          <p:cNvSpPr>
            <a:spLocks noGrp="1"/>
          </p:cNvSpPr>
          <p:nvPr>
            <p:ph type="sldNum" sz="quarter" idx="15"/>
          </p:nvPr>
        </p:nvSpPr>
        <p:spPr/>
        <p:txBody>
          <a:bodyPr rtlCol="0"/>
          <a:lstStyle/>
          <a:p>
            <a:fld id="{9C78F4C3-FD3E-456A-A94E-81EB25E7D7B2}" type="slidenum">
              <a:rPr lang="ro-RO" smtClean="0"/>
              <a:t>‹#›</a:t>
            </a:fld>
            <a:endParaRPr lang="ro-RO"/>
          </a:p>
        </p:txBody>
      </p:sp>
      <p:sp>
        <p:nvSpPr>
          <p:cNvPr id="23" name="Substituent subsol 22"/>
          <p:cNvSpPr>
            <a:spLocks noGrp="1"/>
          </p:cNvSpPr>
          <p:nvPr>
            <p:ph type="ftr" sz="quarter" idx="16"/>
          </p:nvPr>
        </p:nvSpPr>
        <p:spPr/>
        <p:txBody>
          <a:bodyPr rtlCol="0"/>
          <a:lstStyle/>
          <a:p>
            <a:endParaRPr lang="ro-R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9" name="Conector drep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u 1"/>
          <p:cNvSpPr>
            <a:spLocks noGrp="1"/>
          </p:cNvSpPr>
          <p:nvPr>
            <p:ph type="title"/>
          </p:nvPr>
        </p:nvSpPr>
        <p:spPr>
          <a:xfrm rot="5400000">
            <a:off x="3350133" y="3200400"/>
            <a:ext cx="6309360" cy="457200"/>
          </a:xfrm>
        </p:spPr>
        <p:txBody>
          <a:bodyPr anchor="b"/>
          <a:lstStyle>
            <a:lvl1pPr algn="l">
              <a:buNone/>
              <a:defRPr sz="2000" b="1"/>
            </a:lvl1pPr>
          </a:lstStyle>
          <a:p>
            <a:r>
              <a:rPr kumimoji="0" lang="ro-RO" smtClean="0"/>
              <a:t>Faceți clic pentru a edita stilul de titlu Coordonator</a:t>
            </a:r>
            <a:endParaRPr kumimoji="0" lang="en-US"/>
          </a:p>
        </p:txBody>
      </p:sp>
      <p:sp>
        <p:nvSpPr>
          <p:cNvPr id="3" name="Substituent i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o-RO" smtClean="0"/>
              <a:t>Faceți clic pe pictogramă pentru a adăuga o imagine</a:t>
            </a:r>
            <a:endParaRPr kumimoji="0" lang="en-US" dirty="0"/>
          </a:p>
        </p:txBody>
      </p:sp>
      <p:sp>
        <p:nvSpPr>
          <p:cNvPr id="4" name="Substituent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o-RO" smtClean="0"/>
              <a:t>Faceți clic pentru a edita stilurile de text Coordonator</a:t>
            </a:r>
          </a:p>
        </p:txBody>
      </p:sp>
      <p:sp>
        <p:nvSpPr>
          <p:cNvPr id="10" name="Conector drep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reptunghi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drep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drep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drep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ubstituent dată 16"/>
          <p:cNvSpPr>
            <a:spLocks noGrp="1"/>
          </p:cNvSpPr>
          <p:nvPr>
            <p:ph type="dt" sz="half" idx="10"/>
          </p:nvPr>
        </p:nvSpPr>
        <p:spPr/>
        <p:txBody>
          <a:bodyPr rtlCol="0"/>
          <a:lstStyle/>
          <a:p>
            <a:fld id="{468BE2E2-6A28-4571-9159-E215CB017122}" type="datetimeFigureOut">
              <a:rPr lang="ro-RO" smtClean="0"/>
              <a:t>26.04.2010</a:t>
            </a:fld>
            <a:endParaRPr lang="ro-RO"/>
          </a:p>
        </p:txBody>
      </p:sp>
      <p:sp>
        <p:nvSpPr>
          <p:cNvPr id="18" name="Substituent număr diapozitiv 17"/>
          <p:cNvSpPr>
            <a:spLocks noGrp="1"/>
          </p:cNvSpPr>
          <p:nvPr>
            <p:ph type="sldNum" sz="quarter" idx="11"/>
          </p:nvPr>
        </p:nvSpPr>
        <p:spPr/>
        <p:txBody>
          <a:bodyPr rtlCol="0"/>
          <a:lstStyle/>
          <a:p>
            <a:fld id="{9C78F4C3-FD3E-456A-A94E-81EB25E7D7B2}" type="slidenum">
              <a:rPr lang="ro-RO" smtClean="0"/>
              <a:t>‹#›</a:t>
            </a:fld>
            <a:endParaRPr lang="ro-RO"/>
          </a:p>
        </p:txBody>
      </p:sp>
      <p:sp>
        <p:nvSpPr>
          <p:cNvPr id="21" name="Substituent subsol 20"/>
          <p:cNvSpPr>
            <a:spLocks noGrp="1"/>
          </p:cNvSpPr>
          <p:nvPr>
            <p:ph type="ftr" sz="quarter" idx="12"/>
          </p:nvPr>
        </p:nvSpPr>
        <p:spPr/>
        <p:txBody>
          <a:bodyPr rtlCol="0"/>
          <a:lstStyle/>
          <a:p>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drep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ubstituent titlu 21"/>
          <p:cNvSpPr>
            <a:spLocks noGrp="1"/>
          </p:cNvSpPr>
          <p:nvPr>
            <p:ph type="title"/>
          </p:nvPr>
        </p:nvSpPr>
        <p:spPr>
          <a:xfrm>
            <a:off x="457200" y="274638"/>
            <a:ext cx="7467600" cy="1143000"/>
          </a:xfrm>
          <a:prstGeom prst="rect">
            <a:avLst/>
          </a:prstGeom>
        </p:spPr>
        <p:txBody>
          <a:bodyPr vert="horz" anchor="b">
            <a:normAutofit/>
          </a:bodyPr>
          <a:lstStyle/>
          <a:p>
            <a:r>
              <a:rPr kumimoji="0" lang="ro-RO" smtClean="0"/>
              <a:t>Faceți clic pentru a edita stilul de titlu Coordonator</a:t>
            </a:r>
            <a:endParaRPr kumimoji="0" lang="en-US"/>
          </a:p>
        </p:txBody>
      </p:sp>
      <p:sp>
        <p:nvSpPr>
          <p:cNvPr id="13" name="Substituent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14" name="Substituent dată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68BE2E2-6A28-4571-9159-E215CB017122}" type="datetimeFigureOut">
              <a:rPr lang="ro-RO" smtClean="0"/>
              <a:t>26.04.2010</a:t>
            </a:fld>
            <a:endParaRPr lang="ro-RO"/>
          </a:p>
        </p:txBody>
      </p:sp>
      <p:sp>
        <p:nvSpPr>
          <p:cNvPr id="3" name="Substituent subsol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o-RO"/>
          </a:p>
        </p:txBody>
      </p:sp>
      <p:sp>
        <p:nvSpPr>
          <p:cNvPr id="7" name="Conector drep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drep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reptunghi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drep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ubstituent număr diapozitiv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C78F4C3-FD3E-456A-A94E-81EB25E7D7B2}" type="slidenum">
              <a:rPr lang="ro-RO" smtClean="0"/>
              <a:t>‹#›</a:t>
            </a:fld>
            <a:endParaRPr lang="ro-R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p:txBody>
          <a:bodyPr>
            <a:normAutofit fontScale="90000"/>
          </a:bodyPr>
          <a:lstStyle/>
          <a:p>
            <a:r>
              <a:rPr lang="ro-RO" b="1" dirty="0"/>
              <a:t>Extinderea conceptului de capital social în educaţia adulţilor - o perspectivă critică</a:t>
            </a:r>
            <a:r>
              <a:rPr lang="ro-RO" dirty="0"/>
              <a:t/>
            </a:r>
            <a:br>
              <a:rPr lang="ro-RO" dirty="0"/>
            </a:br>
            <a:endParaRPr lang="ro-RO" dirty="0"/>
          </a:p>
        </p:txBody>
      </p:sp>
      <p:sp>
        <p:nvSpPr>
          <p:cNvPr id="3" name="Subtitlu 2"/>
          <p:cNvSpPr>
            <a:spLocks noGrp="1"/>
          </p:cNvSpPr>
          <p:nvPr>
            <p:ph type="subTitle" idx="1"/>
          </p:nvPr>
        </p:nvSpPr>
        <p:spPr>
          <a:xfrm>
            <a:off x="1371600" y="4857760"/>
            <a:ext cx="6400800" cy="781040"/>
          </a:xfrm>
        </p:spPr>
        <p:txBody>
          <a:bodyPr>
            <a:normAutofit/>
          </a:bodyPr>
          <a:lstStyle/>
          <a:p>
            <a:pPr algn="r"/>
            <a:r>
              <a:rPr lang="ro-RO" sz="1600" dirty="0" smtClean="0"/>
              <a:t>Lector Dr.  Sorin Vlad Predescu</a:t>
            </a:r>
          </a:p>
          <a:p>
            <a:pPr algn="r"/>
            <a:r>
              <a:rPr lang="ro-RO" sz="1600" dirty="0" smtClean="0"/>
              <a:t>Universitatea de Vest Timişoara</a:t>
            </a:r>
            <a:endParaRPr lang="ro-RO"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r>
              <a:rPr lang="ro-RO" dirty="0" smtClean="0"/>
              <a:t>Capitalul social în educația adulților</a:t>
            </a:r>
            <a:endParaRPr lang="ro-RO" dirty="0"/>
          </a:p>
        </p:txBody>
      </p:sp>
      <p:sp>
        <p:nvSpPr>
          <p:cNvPr id="3" name="Substituent conținut 2"/>
          <p:cNvSpPr>
            <a:spLocks noGrp="1"/>
          </p:cNvSpPr>
          <p:nvPr>
            <p:ph sz="quarter" idx="1"/>
          </p:nvPr>
        </p:nvSpPr>
        <p:spPr/>
        <p:txBody>
          <a:bodyPr>
            <a:normAutofit fontScale="92500"/>
          </a:bodyPr>
          <a:lstStyle/>
          <a:p>
            <a:r>
              <a:rPr lang="ro-RO" dirty="0" smtClean="0"/>
              <a:t>Extinderea conceptului de capital social în educația adulților este o încercare de a crea o nouă formă cetăţenie activă, de creare a unor oportunităţi de a conecta diferite componente ale comunităţilor</a:t>
            </a:r>
          </a:p>
          <a:p>
            <a:r>
              <a:rPr lang="ro-RO" dirty="0" smtClean="0"/>
              <a:t>Participarea la decizie şi distribuţia democratică a puterii sunt principalele componente care duc la creşterea capitalului social. Componenta asociativă este importantă pentru că o comunitate are nevoie de acţiuni de cooperare voluntară. Fără astfel de acţiuni încrederea între membri unei comunităţi este sterilă.</a:t>
            </a:r>
          </a:p>
          <a:p>
            <a:r>
              <a:rPr lang="ro-RO" dirty="0" smtClean="0"/>
              <a:t>Fără accentul pus pe valorile democratice exista  posibilitatea ca </a:t>
            </a:r>
            <a:r>
              <a:rPr lang="ro-RO" dirty="0" err="1" smtClean="0"/>
              <a:t>networking-ul</a:t>
            </a:r>
            <a:r>
              <a:rPr lang="ro-RO" dirty="0" smtClean="0"/>
              <a:t> să genereze şi să perpetueze falii sociale </a:t>
            </a:r>
            <a:r>
              <a:rPr lang="ro-RO" sz="1900" dirty="0" smtClean="0"/>
              <a:t>( Murray Print &amp; David </a:t>
            </a:r>
            <a:r>
              <a:rPr lang="ro-RO" sz="1900" dirty="0" err="1" smtClean="0"/>
              <a:t>Coleman</a:t>
            </a:r>
            <a:r>
              <a:rPr lang="ro-RO" sz="1900" dirty="0" smtClean="0"/>
              <a:t>)</a:t>
            </a:r>
            <a:endParaRPr lang="en-US" sz="1900" dirty="0" smtClean="0"/>
          </a:p>
          <a:p>
            <a:endParaRPr lang="ro-RO" dirty="0"/>
          </a:p>
          <a:p>
            <a:endParaRPr lang="ro-RO"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dirty="0" err="1" smtClean="0"/>
              <a:t>Capitalul</a:t>
            </a:r>
            <a:r>
              <a:rPr lang="en-US" dirty="0" smtClean="0"/>
              <a:t> social</a:t>
            </a:r>
            <a:endParaRPr lang="ro-RO" dirty="0"/>
          </a:p>
        </p:txBody>
      </p:sp>
      <p:sp>
        <p:nvSpPr>
          <p:cNvPr id="3" name="Substituent conținut 2"/>
          <p:cNvSpPr>
            <a:spLocks noGrp="1"/>
          </p:cNvSpPr>
          <p:nvPr>
            <p:ph sz="quarter" idx="1"/>
          </p:nvPr>
        </p:nvSpPr>
        <p:spPr/>
        <p:txBody>
          <a:bodyPr>
            <a:normAutofit/>
          </a:bodyPr>
          <a:lstStyle/>
          <a:p>
            <a:r>
              <a:rPr lang="ro-RO" dirty="0"/>
              <a:t>“Capitalul social este termenul care descrie acele componente ale organizării sociale - reţele, norme de reciprocitate şi încredere - care favorizează cooperarea, pentru obţinerea unui beneficiu reciproc</a:t>
            </a:r>
            <a:r>
              <a:rPr lang="ro-RO" dirty="0" smtClean="0"/>
              <a:t>“.</a:t>
            </a:r>
            <a:r>
              <a:rPr lang="en-US" dirty="0" smtClean="0"/>
              <a:t> </a:t>
            </a:r>
            <a:r>
              <a:rPr lang="ro-RO" sz="2200" dirty="0" err="1"/>
              <a:t>Putnam</a:t>
            </a:r>
            <a:r>
              <a:rPr lang="ro-RO" sz="2200" dirty="0"/>
              <a:t> (1993) </a:t>
            </a:r>
            <a:endParaRPr lang="en-US" sz="2200" dirty="0" smtClean="0"/>
          </a:p>
          <a:p>
            <a:r>
              <a:rPr lang="en-US" dirty="0" smtClean="0"/>
              <a:t>R</a:t>
            </a:r>
            <a:r>
              <a:rPr lang="ro-RO" dirty="0" err="1" smtClean="0"/>
              <a:t>eţelele</a:t>
            </a:r>
            <a:r>
              <a:rPr lang="ro-RO" dirty="0" smtClean="0"/>
              <a:t> </a:t>
            </a:r>
            <a:r>
              <a:rPr lang="ro-RO" dirty="0"/>
              <a:t>sociale funcţionale precum şi  un grad ridicat de încredere interpersonală duc la o eficienţă a relaţiilor sociale şi la scăderea costurilor tranzacţiilor </a:t>
            </a:r>
            <a:r>
              <a:rPr lang="ro-RO" sz="2200" dirty="0"/>
              <a:t>(</a:t>
            </a:r>
            <a:r>
              <a:rPr lang="ro-RO" sz="2200" dirty="0" err="1"/>
              <a:t>Portes</a:t>
            </a:r>
            <a:r>
              <a:rPr lang="ro-RO" sz="2200" dirty="0"/>
              <a:t>, 1998), </a:t>
            </a:r>
            <a:r>
              <a:rPr lang="ro-RO" dirty="0"/>
              <a:t>ambele cu implicaţii directe asupra comportamentului social, economic şi politic.</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dirty="0" err="1" smtClean="0"/>
              <a:t>Capitalul</a:t>
            </a:r>
            <a:r>
              <a:rPr lang="en-US" dirty="0" smtClean="0"/>
              <a:t> social</a:t>
            </a:r>
            <a:endParaRPr lang="ro-RO" dirty="0"/>
          </a:p>
        </p:txBody>
      </p:sp>
      <p:sp>
        <p:nvSpPr>
          <p:cNvPr id="3" name="Substituent conținut 2"/>
          <p:cNvSpPr>
            <a:spLocks noGrp="1"/>
          </p:cNvSpPr>
          <p:nvPr>
            <p:ph sz="quarter" idx="1"/>
          </p:nvPr>
        </p:nvSpPr>
        <p:spPr/>
        <p:txBody>
          <a:bodyPr>
            <a:normAutofit/>
          </a:bodyPr>
          <a:lstStyle/>
          <a:p>
            <a:r>
              <a:rPr lang="en-US" dirty="0" smtClean="0"/>
              <a:t>C</a:t>
            </a:r>
            <a:r>
              <a:rPr lang="ro-RO" dirty="0" err="1" smtClean="0"/>
              <a:t>apitalul</a:t>
            </a:r>
            <a:r>
              <a:rPr lang="ro-RO" dirty="0" smtClean="0"/>
              <a:t> </a:t>
            </a:r>
            <a:r>
              <a:rPr lang="ro-RO" dirty="0"/>
              <a:t>social poate fi modificat rapid sau are o componentă culturală asupra căreia intervenţiile necesită un timp mai degrabă istoric</a:t>
            </a:r>
            <a:r>
              <a:rPr lang="ro-RO" dirty="0" smtClean="0"/>
              <a:t>?</a:t>
            </a:r>
            <a:endParaRPr lang="en-US" dirty="0" smtClean="0"/>
          </a:p>
          <a:p>
            <a:r>
              <a:rPr lang="ro-RO" dirty="0"/>
              <a:t>Capitalul social este mai important decât condiţiile obiective, performanţa sau schimbarea instituţională. Nivele diferite ale capitalului social fac ca persoanele să proceseze aceeaşi informaţie în mod diferit, chiar dacă au de a face cu aceleaşi oportunităţi sau constrângeri instituţionale.  </a:t>
            </a:r>
          </a:p>
          <a:p>
            <a:endParaRPr lang="ro-R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Creşterea capitalului social</a:t>
            </a:r>
            <a:endParaRPr lang="ro-RO" dirty="0"/>
          </a:p>
        </p:txBody>
      </p:sp>
      <p:sp>
        <p:nvSpPr>
          <p:cNvPr id="3" name="Substituent conținut 2"/>
          <p:cNvSpPr>
            <a:spLocks noGrp="1"/>
          </p:cNvSpPr>
          <p:nvPr>
            <p:ph sz="quarter" idx="1"/>
          </p:nvPr>
        </p:nvSpPr>
        <p:spPr/>
        <p:txBody>
          <a:bodyPr/>
          <a:lstStyle/>
          <a:p>
            <a:r>
              <a:rPr lang="ro-RO" dirty="0"/>
              <a:t>Pentru a creşte nivelul capitalului social este nevoie de minim doi paşi. Primul reprezintă identificarea surselor de scădere a capitalului social sub forma lipsei de încredere şi oferirea de căi de creştere a acestuia, iar al doilea pas este oferirea de modele care pot fi aplicate în situaţii diferite.</a:t>
            </a:r>
          </a:p>
          <a:p>
            <a:endParaRPr lang="ro-R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Creșterea capitalului social</a:t>
            </a:r>
            <a:endParaRPr lang="ro-RO" dirty="0"/>
          </a:p>
        </p:txBody>
      </p:sp>
      <p:sp>
        <p:nvSpPr>
          <p:cNvPr id="3" name="Substituent conținut 2"/>
          <p:cNvSpPr>
            <a:spLocks noGrp="1"/>
          </p:cNvSpPr>
          <p:nvPr>
            <p:ph sz="quarter" idx="1"/>
          </p:nvPr>
        </p:nvSpPr>
        <p:spPr/>
        <p:txBody>
          <a:bodyPr>
            <a:normAutofit/>
          </a:bodyPr>
          <a:lstStyle/>
          <a:p>
            <a:r>
              <a:rPr lang="ro-RO" dirty="0" smtClean="0"/>
              <a:t>În metodologiile dezvoltării comunitare, capitalul social a devenit un concept central pentru că, spre deosebire de conceptul de coeziune socială, poate fi măsurat, este un indicator şi un </a:t>
            </a:r>
            <a:r>
              <a:rPr lang="ro-RO" dirty="0" err="1" smtClean="0"/>
              <a:t>predictor</a:t>
            </a:r>
            <a:r>
              <a:rPr lang="ro-RO" dirty="0" smtClean="0"/>
              <a:t>. </a:t>
            </a:r>
            <a:endParaRPr lang="en-US" dirty="0" smtClean="0"/>
          </a:p>
          <a:p>
            <a:r>
              <a:rPr lang="en-US" dirty="0" smtClean="0"/>
              <a:t>M</a:t>
            </a:r>
            <a:r>
              <a:rPr lang="ro-RO" dirty="0" err="1" smtClean="0"/>
              <a:t>etodele</a:t>
            </a:r>
            <a:r>
              <a:rPr lang="ro-RO" dirty="0" smtClean="0"/>
              <a:t> de creştere a capital social, respectiv de capacitare comunitară </a:t>
            </a:r>
            <a:r>
              <a:rPr lang="ro-RO" i="1" dirty="0" err="1" smtClean="0"/>
              <a:t>empowerment</a:t>
            </a:r>
            <a:r>
              <a:rPr lang="ro-RO" dirty="0" smtClean="0"/>
              <a:t> se rezumă de obicei la metode de educaţie a adulţilor, implementate într-o comunitate anume. </a:t>
            </a:r>
          </a:p>
          <a:p>
            <a:endParaRPr lang="ro-R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Educația şi capitalul social</a:t>
            </a:r>
            <a:endParaRPr lang="ro-RO" dirty="0"/>
          </a:p>
        </p:txBody>
      </p:sp>
      <p:sp>
        <p:nvSpPr>
          <p:cNvPr id="3" name="Substituent conținut 2"/>
          <p:cNvSpPr>
            <a:spLocks noGrp="1"/>
          </p:cNvSpPr>
          <p:nvPr>
            <p:ph sz="quarter" idx="1"/>
          </p:nvPr>
        </p:nvSpPr>
        <p:spPr/>
        <p:txBody>
          <a:bodyPr>
            <a:normAutofit/>
          </a:bodyPr>
          <a:lstStyle/>
          <a:p>
            <a:r>
              <a:rPr lang="ro-RO" dirty="0"/>
              <a:t>În ultimii ani educaţia a fost identificată ca un puternic generator de capital social. Chiar dacă există rezerve privind o legătură directă (Print </a:t>
            </a:r>
            <a:r>
              <a:rPr lang="ro-RO" dirty="0" err="1"/>
              <a:t>and</a:t>
            </a:r>
            <a:r>
              <a:rPr lang="ro-RO" dirty="0"/>
              <a:t> </a:t>
            </a:r>
            <a:r>
              <a:rPr lang="ro-RO" dirty="0" err="1"/>
              <a:t>Coleman</a:t>
            </a:r>
            <a:r>
              <a:rPr lang="ro-RO" dirty="0"/>
              <a:t>, 2003) sunt cercetări care arată faptul că persoanele educate tind să participe în mai mare măsură în asociaţii voluntare, manifestă un mai mare interes faţă de politică şi participă în mai mare măsură în activităţile politice şi sunt mai angajaţi </a:t>
            </a:r>
            <a:r>
              <a:rPr lang="ro-RO" dirty="0" smtClean="0"/>
              <a:t>civic.</a:t>
            </a:r>
            <a:endParaRPr lang="ro-R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Educația şi capitalul social</a:t>
            </a:r>
            <a:endParaRPr lang="ro-RO" dirty="0"/>
          </a:p>
        </p:txBody>
      </p:sp>
      <p:sp>
        <p:nvSpPr>
          <p:cNvPr id="3" name="Substituent conținut 2"/>
          <p:cNvSpPr>
            <a:spLocks noGrp="1"/>
          </p:cNvSpPr>
          <p:nvPr>
            <p:ph sz="quarter" idx="1"/>
          </p:nvPr>
        </p:nvSpPr>
        <p:spPr/>
        <p:txBody>
          <a:bodyPr>
            <a:normAutofit/>
          </a:bodyPr>
          <a:lstStyle/>
          <a:p>
            <a:r>
              <a:rPr lang="ro-RO" dirty="0" smtClean="0"/>
              <a:t>Există o puternică legătură între valorile promovate de educaţia civică şi probabilitatea ca aceste valori să genereze comportamente creatoare de capital social.</a:t>
            </a:r>
          </a:p>
          <a:p>
            <a:r>
              <a:rPr lang="en-US" dirty="0" smtClean="0"/>
              <a:t>M</a:t>
            </a:r>
            <a:r>
              <a:rPr lang="ro-RO" dirty="0" err="1" smtClean="0"/>
              <a:t>etodele</a:t>
            </a:r>
            <a:r>
              <a:rPr lang="ro-RO" dirty="0" smtClean="0"/>
              <a:t> de creştere a capital social, respectiv de capacitare comunitară </a:t>
            </a:r>
            <a:r>
              <a:rPr lang="ro-RO" i="1" dirty="0" err="1" smtClean="0"/>
              <a:t>empowerment</a:t>
            </a:r>
            <a:r>
              <a:rPr lang="ro-RO" dirty="0" smtClean="0"/>
              <a:t> se rezumă de obicei la metode de educaţie a adulţilor, implementate într-o comunitate anume</a:t>
            </a:r>
            <a:endParaRPr lang="ro-R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Educația şi capitalul social</a:t>
            </a:r>
            <a:endParaRPr lang="ro-RO" dirty="0"/>
          </a:p>
        </p:txBody>
      </p:sp>
      <p:sp>
        <p:nvSpPr>
          <p:cNvPr id="3" name="Substituent conținut 2"/>
          <p:cNvSpPr>
            <a:spLocks noGrp="1"/>
          </p:cNvSpPr>
          <p:nvPr>
            <p:ph sz="quarter" idx="1"/>
          </p:nvPr>
        </p:nvSpPr>
        <p:spPr/>
        <p:txBody>
          <a:bodyPr>
            <a:normAutofit/>
          </a:bodyPr>
          <a:lstStyle/>
          <a:p>
            <a:r>
              <a:rPr lang="ro-RO" dirty="0"/>
              <a:t>În metodologiile dezvoltării comunitare, capitalul social a devenit un concept central pentru că, spre deosebire de conceptul de coeziune socială, poate fi măsurat, este un indicator şi un </a:t>
            </a:r>
            <a:r>
              <a:rPr lang="ro-RO" dirty="0" err="1"/>
              <a:t>predictor</a:t>
            </a:r>
            <a:r>
              <a:rPr lang="ro-RO" dirty="0"/>
              <a:t>.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ICT si capitalul social</a:t>
            </a:r>
            <a:endParaRPr lang="ro-RO" dirty="0"/>
          </a:p>
        </p:txBody>
      </p:sp>
      <p:sp>
        <p:nvSpPr>
          <p:cNvPr id="3" name="Substituent conținut 2"/>
          <p:cNvSpPr>
            <a:spLocks noGrp="1"/>
          </p:cNvSpPr>
          <p:nvPr>
            <p:ph sz="quarter" idx="1"/>
          </p:nvPr>
        </p:nvSpPr>
        <p:spPr/>
        <p:txBody>
          <a:bodyPr>
            <a:normAutofit/>
          </a:bodyPr>
          <a:lstStyle/>
          <a:p>
            <a:r>
              <a:rPr lang="en-US" dirty="0" err="1" smtClean="0"/>
              <a:t>Comunit</a:t>
            </a:r>
            <a:r>
              <a:rPr lang="ro-RO" dirty="0" smtClean="0"/>
              <a:t>ă</a:t>
            </a:r>
            <a:r>
              <a:rPr lang="en-US" dirty="0" smtClean="0"/>
              <a:t>tile </a:t>
            </a:r>
            <a:r>
              <a:rPr lang="en-US" dirty="0" err="1" smtClean="0"/>
              <a:t>virtuale</a:t>
            </a:r>
            <a:r>
              <a:rPr lang="en-US" dirty="0" smtClean="0"/>
              <a:t> </a:t>
            </a:r>
            <a:r>
              <a:rPr lang="en-US" dirty="0" err="1" smtClean="0"/>
              <a:t>tind</a:t>
            </a:r>
            <a:r>
              <a:rPr lang="en-US" dirty="0" smtClean="0"/>
              <a:t> </a:t>
            </a:r>
            <a:r>
              <a:rPr lang="ro-RO" dirty="0" smtClean="0"/>
              <a:t>să</a:t>
            </a:r>
            <a:r>
              <a:rPr lang="en-US" dirty="0" smtClean="0"/>
              <a:t> </a:t>
            </a:r>
            <a:r>
              <a:rPr lang="ro-RO" dirty="0" smtClean="0"/>
              <a:t>înlocuiască comunităţile vicinale.</a:t>
            </a:r>
          </a:p>
          <a:p>
            <a:r>
              <a:rPr lang="ro-RO" dirty="0" smtClean="0"/>
              <a:t>Şi comunităţile virtuale sunt purtătoare de capital social</a:t>
            </a:r>
          </a:p>
          <a:p>
            <a:r>
              <a:rPr lang="ro-RO" dirty="0" smtClean="0"/>
              <a:t>Principalele mijloace de educație civică sunt de tip virtual, tehnologiile de comunicare dominante şi esențiale în acest tip de educație.</a:t>
            </a:r>
          </a:p>
          <a:p>
            <a:endParaRPr lang="ro-RO" dirty="0"/>
          </a:p>
          <a:p>
            <a:endParaRPr lang="ro-RO" dirty="0" smtClean="0"/>
          </a:p>
          <a:p>
            <a:endParaRPr lang="ro-R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ișor">
  <a:themeElements>
    <a:clrScheme name="Foiș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oiș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iș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87</TotalTime>
  <Words>608</Words>
  <Application>Microsoft Office PowerPoint</Application>
  <PresentationFormat>Expunere pe ecran (4:3)</PresentationFormat>
  <Paragraphs>30</Paragraphs>
  <Slides>10</Slides>
  <Notes>0</Notes>
  <HiddenSlides>0</HiddenSlides>
  <MMClips>0</MMClips>
  <ScaleCrop>false</ScaleCrop>
  <HeadingPairs>
    <vt:vector size="4" baseType="variant">
      <vt:variant>
        <vt:lpstr>Temă</vt:lpstr>
      </vt:variant>
      <vt:variant>
        <vt:i4>1</vt:i4>
      </vt:variant>
      <vt:variant>
        <vt:lpstr>Titluri diapozitive</vt:lpstr>
      </vt:variant>
      <vt:variant>
        <vt:i4>10</vt:i4>
      </vt:variant>
    </vt:vector>
  </HeadingPairs>
  <TitlesOfParts>
    <vt:vector size="11" baseType="lpstr">
      <vt:lpstr>Foișor</vt:lpstr>
      <vt:lpstr>Extinderea conceptului de capital social în educaţia adulţilor - o perspectivă critică </vt:lpstr>
      <vt:lpstr>Capitalul social</vt:lpstr>
      <vt:lpstr>Capitalul social</vt:lpstr>
      <vt:lpstr>Creşterea capitalului social</vt:lpstr>
      <vt:lpstr>Creșterea capitalului social</vt:lpstr>
      <vt:lpstr>Educația şi capitalul social</vt:lpstr>
      <vt:lpstr>Educația şi capitalul social</vt:lpstr>
      <vt:lpstr>Educația şi capitalul social</vt:lpstr>
      <vt:lpstr>ICT si capitalul social</vt:lpstr>
      <vt:lpstr>Capitalul social în educația adulților</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Extinderea conceptului de capital social în educaţia adulţilor - o perspectivă critică</dc:title>
  <dc:creator>Sorin</dc:creator>
  <cp:lastModifiedBy>Sorin</cp:lastModifiedBy>
  <cp:revision>9</cp:revision>
  <dcterms:created xsi:type="dcterms:W3CDTF">2010-04-25T21:46:12Z</dcterms:created>
  <dcterms:modified xsi:type="dcterms:W3CDTF">2010-04-25T23:13:37Z</dcterms:modified>
</cp:coreProperties>
</file>